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6"/>
  </p:sldIdLst>
  <p:sldSz cx="7351713" cy="24231600"/>
  <p:notesSz cx="5791200" cy="20104100"/>
  <p:defaultTextStyle>
    <a:defPPr>
      <a:defRPr kern="0"/>
    </a:defPPr>
  </p:defaultTextStyle>
  <p:extLst>
    <p:ext uri="{EFAFB233-063F-42B5-8137-9DF3F51BA10A}">
      <p15:sldGuideLst xmlns:p15="http://schemas.microsoft.com/office/powerpoint/2012/main">
        <p15:guide id="1" orient="horz" pos="3471" userDrawn="1">
          <p15:clr>
            <a:srgbClr val="A4A3A4"/>
          </p15:clr>
        </p15:guide>
        <p15:guide id="2" pos="274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12FFE53-690A-ACC5-B70A-05E5EFE7FED3}" name="Beck, Zana" initials="BZ" userId="S::zana.beck@metlife.com::29069099-249e-42ec-857d-18cfa5c3d998" providerId="AD"/>
  <p188:author id="{1E8F5E5D-05B3-2339-7035-217D54A0F97E}" name="Ridenour, Maris" initials="RM" userId="S::maris.l.ridenour1@metlife.com::0d92dfe9-aee5-4f51-9995-c0cef78eea6b" providerId="AD"/>
  <p188:author id="{CA32BBAF-CA1D-7D7B-4ABB-90DEF991B5CF}" name="Muschiatti, Anthony" initials="MA" userId="S::anthony.muschiatti@metlife.com::6a5da16f-7f80-4774-ac82-caebb3ec564c" providerId="AD"/>
  <p188:author id="{C590C5B8-E6AF-58CB-78F6-6CECD0DF1366}" name="Monique Heileson" initials="MH" userId="63c13135f2b77976"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008C"/>
    <a:srgbClr val="D9117E"/>
    <a:srgbClr val="A4CE4D"/>
    <a:srgbClr val="025F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267F6E-DC92-30D4-D7B6-EF85383CAAAE}" v="5" dt="2023-05-19T20:34:33.408"/>
    <p1510:client id="{A1569BC2-AF5C-4DEC-3EA8-286C2D4D7C79}" v="3" dt="2023-05-08T16:40:48.95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593" autoAdjust="0"/>
    <p:restoredTop sz="95107" autoAdjust="0"/>
  </p:normalViewPr>
  <p:slideViewPr>
    <p:cSldViewPr>
      <p:cViewPr>
        <p:scale>
          <a:sx n="90" d="100"/>
          <a:sy n="90" d="100"/>
        </p:scale>
        <p:origin x="3420" y="-7218"/>
      </p:cViewPr>
      <p:guideLst>
        <p:guide orient="horz" pos="3471"/>
        <p:guide pos="274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509838" cy="10080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279775" y="0"/>
            <a:ext cx="2509838" cy="1008063"/>
          </a:xfrm>
          <a:prstGeom prst="rect">
            <a:avLst/>
          </a:prstGeom>
        </p:spPr>
        <p:txBody>
          <a:bodyPr vert="horz" lIns="91440" tIns="45720" rIns="91440" bIns="45720" rtlCol="0"/>
          <a:lstStyle>
            <a:lvl1pPr algn="r">
              <a:defRPr sz="1200"/>
            </a:lvl1pPr>
          </a:lstStyle>
          <a:p>
            <a:fld id="{C06D3F59-3204-564F-9DFE-7BACD809919B}" type="datetimeFigureOut">
              <a:rPr lang="en-US" smtClean="0"/>
              <a:t>7/13/2023</a:t>
            </a:fld>
            <a:endParaRPr lang="en-US" dirty="0"/>
          </a:p>
        </p:txBody>
      </p:sp>
      <p:sp>
        <p:nvSpPr>
          <p:cNvPr id="4" name="Slide Image Placeholder 3"/>
          <p:cNvSpPr>
            <a:spLocks noGrp="1" noRot="1" noChangeAspect="1"/>
          </p:cNvSpPr>
          <p:nvPr>
            <p:ph type="sldImg" idx="2"/>
          </p:nvPr>
        </p:nvSpPr>
        <p:spPr>
          <a:xfrm>
            <a:off x="1866900" y="2513013"/>
            <a:ext cx="2057400" cy="67849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579438" y="9675813"/>
            <a:ext cx="4632325" cy="79152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9096038"/>
            <a:ext cx="2509838" cy="100806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279775" y="19096038"/>
            <a:ext cx="2509838" cy="1008062"/>
          </a:xfrm>
          <a:prstGeom prst="rect">
            <a:avLst/>
          </a:prstGeom>
        </p:spPr>
        <p:txBody>
          <a:bodyPr vert="horz" lIns="91440" tIns="45720" rIns="91440" bIns="45720" rtlCol="0" anchor="b"/>
          <a:lstStyle>
            <a:lvl1pPr algn="r">
              <a:defRPr sz="1200"/>
            </a:lvl1pPr>
          </a:lstStyle>
          <a:p>
            <a:fld id="{E03356A4-0374-784E-81A6-2FDB9447F9EC}" type="slidenum">
              <a:rPr lang="en-US" smtClean="0"/>
              <a:t>‹#›</a:t>
            </a:fld>
            <a:endParaRPr lang="en-US" dirty="0"/>
          </a:p>
        </p:txBody>
      </p:sp>
    </p:spTree>
    <p:extLst>
      <p:ext uri="{BB962C8B-B14F-4D97-AF65-F5344CB8AC3E}">
        <p14:creationId xmlns:p14="http://schemas.microsoft.com/office/powerpoint/2010/main" val="2496034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66900" y="2513013"/>
            <a:ext cx="2057400" cy="67849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3356A4-0374-784E-81A6-2FDB9447F9EC}" type="slidenum">
              <a:rPr lang="en-US" smtClean="0"/>
              <a:t>1</a:t>
            </a:fld>
            <a:endParaRPr lang="en-US" dirty="0"/>
          </a:p>
        </p:txBody>
      </p:sp>
    </p:spTree>
    <p:extLst>
      <p:ext uri="{BB962C8B-B14F-4D97-AF65-F5344CB8AC3E}">
        <p14:creationId xmlns:p14="http://schemas.microsoft.com/office/powerpoint/2010/main" val="332025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51379" y="7511799"/>
            <a:ext cx="6248956"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02758" y="13569699"/>
            <a:ext cx="514619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499583" y="22535392"/>
            <a:ext cx="2352548" cy="121158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67586" y="22535392"/>
            <a:ext cx="1690894" cy="121158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7/13/2023</a:t>
            </a:fld>
            <a:endParaRPr lang="en-US" dirty="0"/>
          </a:p>
        </p:txBody>
      </p:sp>
      <p:sp>
        <p:nvSpPr>
          <p:cNvPr id="6" name="Holder 6"/>
          <p:cNvSpPr>
            <a:spLocks noGrp="1"/>
          </p:cNvSpPr>
          <p:nvPr>
            <p:ph type="sldNum" sz="quarter" idx="7"/>
          </p:nvPr>
        </p:nvSpPr>
        <p:spPr>
          <a:xfrm>
            <a:off x="5293233" y="22535392"/>
            <a:ext cx="1690894" cy="121158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67586" y="969264"/>
            <a:ext cx="6616542" cy="3877056"/>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367586" y="5573271"/>
            <a:ext cx="6616542" cy="15992857"/>
          </a:xfrm>
          <a:prstGeom prst="rect">
            <a:avLst/>
          </a:prstGeom>
        </p:spPr>
        <p:txBody>
          <a:bodyPr lIns="0" tIns="0" rIns="0" bIns="0"/>
          <a:lstStyle>
            <a:lvl1pPr>
              <a:defRPr/>
            </a:lvl1pPr>
          </a:lstStyle>
          <a:p>
            <a:endParaRPr/>
          </a:p>
        </p:txBody>
      </p:sp>
      <p:sp>
        <p:nvSpPr>
          <p:cNvPr id="4" name="Holder 4"/>
          <p:cNvSpPr>
            <a:spLocks noGrp="1"/>
          </p:cNvSpPr>
          <p:nvPr>
            <p:ph type="ftr" sz="quarter" idx="5"/>
          </p:nvPr>
        </p:nvSpPr>
        <p:spPr>
          <a:xfrm>
            <a:off x="2499583" y="22535392"/>
            <a:ext cx="2352548" cy="121158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67586" y="22535392"/>
            <a:ext cx="1690894" cy="121158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7/13/2023</a:t>
            </a:fld>
            <a:endParaRPr lang="en-US" dirty="0"/>
          </a:p>
        </p:txBody>
      </p:sp>
      <p:sp>
        <p:nvSpPr>
          <p:cNvPr id="6" name="Holder 6"/>
          <p:cNvSpPr>
            <a:spLocks noGrp="1"/>
          </p:cNvSpPr>
          <p:nvPr>
            <p:ph type="sldNum" sz="quarter" idx="7"/>
          </p:nvPr>
        </p:nvSpPr>
        <p:spPr>
          <a:xfrm>
            <a:off x="5293233" y="22535392"/>
            <a:ext cx="1690894" cy="121158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7586" y="969264"/>
            <a:ext cx="6616542" cy="3877056"/>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367586" y="5573272"/>
            <a:ext cx="319799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786136" y="5573272"/>
            <a:ext cx="319799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2499583" y="22535392"/>
            <a:ext cx="2352548" cy="1211580"/>
          </a:xfrm>
          <a:prstGeom prst="rect">
            <a:avLst/>
          </a:prstGeom>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a:xfrm>
            <a:off x="367586" y="22535392"/>
            <a:ext cx="1690894" cy="121158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7/13/2023</a:t>
            </a:fld>
            <a:endParaRPr lang="en-US" dirty="0"/>
          </a:p>
        </p:txBody>
      </p:sp>
      <p:sp>
        <p:nvSpPr>
          <p:cNvPr id="7" name="Holder 7"/>
          <p:cNvSpPr>
            <a:spLocks noGrp="1"/>
          </p:cNvSpPr>
          <p:nvPr>
            <p:ph type="sldNum" sz="quarter" idx="7"/>
          </p:nvPr>
        </p:nvSpPr>
        <p:spPr>
          <a:xfrm>
            <a:off x="5293233" y="22535392"/>
            <a:ext cx="1690894" cy="121158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7586" y="969264"/>
            <a:ext cx="6616542" cy="3877056"/>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a:xfrm>
            <a:off x="2499583" y="22535392"/>
            <a:ext cx="2352548" cy="1211580"/>
          </a:xfrm>
          <a:prstGeom prst="rect">
            <a:avLst/>
          </a:prstGeom>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a:xfrm>
            <a:off x="367586" y="22535392"/>
            <a:ext cx="1690894" cy="121158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7/13/2023</a:t>
            </a:fld>
            <a:endParaRPr lang="en-US" dirty="0"/>
          </a:p>
        </p:txBody>
      </p:sp>
      <p:sp>
        <p:nvSpPr>
          <p:cNvPr id="5" name="Holder 5"/>
          <p:cNvSpPr>
            <a:spLocks noGrp="1"/>
          </p:cNvSpPr>
          <p:nvPr>
            <p:ph type="sldNum" sz="quarter" idx="7"/>
          </p:nvPr>
        </p:nvSpPr>
        <p:spPr>
          <a:xfrm>
            <a:off x="5293233" y="22535392"/>
            <a:ext cx="1690894" cy="121158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2499583" y="22535392"/>
            <a:ext cx="2352548" cy="121158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367586" y="22535392"/>
            <a:ext cx="1690894" cy="121158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7/13/2023</a:t>
            </a:fld>
            <a:endParaRPr lang="en-US" dirty="0"/>
          </a:p>
        </p:txBody>
      </p:sp>
      <p:sp>
        <p:nvSpPr>
          <p:cNvPr id="4" name="Holder 4"/>
          <p:cNvSpPr>
            <a:spLocks noGrp="1"/>
          </p:cNvSpPr>
          <p:nvPr>
            <p:ph type="sldNum" sz="quarter" idx="7"/>
          </p:nvPr>
        </p:nvSpPr>
        <p:spPr>
          <a:xfrm>
            <a:off x="5293233" y="22535392"/>
            <a:ext cx="1690894" cy="121158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80415">
        <a:defRPr>
          <a:latin typeface="+mn-lt"/>
          <a:ea typeface="+mn-ea"/>
          <a:cs typeface="+mn-cs"/>
        </a:defRPr>
      </a:lvl2pPr>
      <a:lvl3pPr marL="1160831">
        <a:defRPr>
          <a:latin typeface="+mn-lt"/>
          <a:ea typeface="+mn-ea"/>
          <a:cs typeface="+mn-cs"/>
        </a:defRPr>
      </a:lvl3pPr>
      <a:lvl4pPr marL="1741246">
        <a:defRPr>
          <a:latin typeface="+mn-lt"/>
          <a:ea typeface="+mn-ea"/>
          <a:cs typeface="+mn-cs"/>
        </a:defRPr>
      </a:lvl4pPr>
      <a:lvl5pPr marL="2321662">
        <a:defRPr>
          <a:latin typeface="+mn-lt"/>
          <a:ea typeface="+mn-ea"/>
          <a:cs typeface="+mn-cs"/>
        </a:defRPr>
      </a:lvl5pPr>
      <a:lvl6pPr marL="2902077">
        <a:defRPr>
          <a:latin typeface="+mn-lt"/>
          <a:ea typeface="+mn-ea"/>
          <a:cs typeface="+mn-cs"/>
        </a:defRPr>
      </a:lvl6pPr>
      <a:lvl7pPr marL="3482492">
        <a:defRPr>
          <a:latin typeface="+mn-lt"/>
          <a:ea typeface="+mn-ea"/>
          <a:cs typeface="+mn-cs"/>
        </a:defRPr>
      </a:lvl7pPr>
      <a:lvl8pPr marL="4062908">
        <a:defRPr>
          <a:latin typeface="+mn-lt"/>
          <a:ea typeface="+mn-ea"/>
          <a:cs typeface="+mn-cs"/>
        </a:defRPr>
      </a:lvl8pPr>
      <a:lvl9pPr marL="4643323">
        <a:defRPr>
          <a:latin typeface="+mn-lt"/>
          <a:ea typeface="+mn-ea"/>
          <a:cs typeface="+mn-cs"/>
        </a:defRPr>
      </a:lvl9pPr>
    </p:bodyStyle>
    <p:otherStyle>
      <a:lvl1pPr marL="0">
        <a:defRPr>
          <a:latin typeface="+mn-lt"/>
          <a:ea typeface="+mn-ea"/>
          <a:cs typeface="+mn-cs"/>
        </a:defRPr>
      </a:lvl1pPr>
      <a:lvl2pPr marL="580415">
        <a:defRPr>
          <a:latin typeface="+mn-lt"/>
          <a:ea typeface="+mn-ea"/>
          <a:cs typeface="+mn-cs"/>
        </a:defRPr>
      </a:lvl2pPr>
      <a:lvl3pPr marL="1160831">
        <a:defRPr>
          <a:latin typeface="+mn-lt"/>
          <a:ea typeface="+mn-ea"/>
          <a:cs typeface="+mn-cs"/>
        </a:defRPr>
      </a:lvl3pPr>
      <a:lvl4pPr marL="1741246">
        <a:defRPr>
          <a:latin typeface="+mn-lt"/>
          <a:ea typeface="+mn-ea"/>
          <a:cs typeface="+mn-cs"/>
        </a:defRPr>
      </a:lvl4pPr>
      <a:lvl5pPr marL="2321662">
        <a:defRPr>
          <a:latin typeface="+mn-lt"/>
          <a:ea typeface="+mn-ea"/>
          <a:cs typeface="+mn-cs"/>
        </a:defRPr>
      </a:lvl5pPr>
      <a:lvl6pPr marL="2902077">
        <a:defRPr>
          <a:latin typeface="+mn-lt"/>
          <a:ea typeface="+mn-ea"/>
          <a:cs typeface="+mn-cs"/>
        </a:defRPr>
      </a:lvl6pPr>
      <a:lvl7pPr marL="3482492">
        <a:defRPr>
          <a:latin typeface="+mn-lt"/>
          <a:ea typeface="+mn-ea"/>
          <a:cs typeface="+mn-cs"/>
        </a:defRPr>
      </a:lvl7pPr>
      <a:lvl8pPr marL="4062908">
        <a:defRPr>
          <a:latin typeface="+mn-lt"/>
          <a:ea typeface="+mn-ea"/>
          <a:cs typeface="+mn-cs"/>
        </a:defRPr>
      </a:lvl8pPr>
      <a:lvl9pPr marL="4643323">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person and person hugging&#10;&#10;Description automatically generated with medium confidence">
            <a:extLst>
              <a:ext uri="{FF2B5EF4-FFF2-40B4-BE49-F238E27FC236}">
                <a16:creationId xmlns:a16="http://schemas.microsoft.com/office/drawing/2014/main" id="{585FA780-4E86-9F0C-E8C5-9B80E8B96ACE}"/>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553311" y="6786943"/>
            <a:ext cx="3112170" cy="3136392"/>
          </a:xfrm>
          <a:prstGeom prst="rect">
            <a:avLst/>
          </a:prstGeom>
        </p:spPr>
      </p:pic>
      <p:sp>
        <p:nvSpPr>
          <p:cNvPr id="5" name="Rectangle 4">
            <a:extLst>
              <a:ext uri="{FF2B5EF4-FFF2-40B4-BE49-F238E27FC236}">
                <a16:creationId xmlns:a16="http://schemas.microsoft.com/office/drawing/2014/main" id="{30CAAB7A-8787-57D1-5070-0205B08B46EA}"/>
              </a:ext>
            </a:extLst>
          </p:cNvPr>
          <p:cNvSpPr>
            <a:spLocks noChangeAspect="1"/>
          </p:cNvSpPr>
          <p:nvPr/>
        </p:nvSpPr>
        <p:spPr>
          <a:xfrm>
            <a:off x="0" y="2409200"/>
            <a:ext cx="7364956" cy="2258212"/>
          </a:xfrm>
          <a:prstGeom prst="rect">
            <a:avLst/>
          </a:prstGeom>
          <a:gradFill flip="none" rotWithShape="1">
            <a:gsLst>
              <a:gs pos="0">
                <a:srgbClr val="0061A0"/>
              </a:gs>
              <a:gs pos="52000">
                <a:srgbClr val="046BAC"/>
              </a:gs>
              <a:gs pos="100000">
                <a:srgbClr val="159AE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 name="object 8">
            <a:extLst>
              <a:ext uri="{FF2B5EF4-FFF2-40B4-BE49-F238E27FC236}">
                <a16:creationId xmlns:a16="http://schemas.microsoft.com/office/drawing/2014/main" id="{1F852288-B00B-DDA5-5B43-D2837E1B3861}"/>
              </a:ext>
            </a:extLst>
          </p:cNvPr>
          <p:cNvPicPr/>
          <p:nvPr/>
        </p:nvPicPr>
        <p:blipFill>
          <a:blip r:embed="rId4" cstate="print"/>
          <a:stretch>
            <a:fillRect/>
          </a:stretch>
        </p:blipFill>
        <p:spPr>
          <a:xfrm>
            <a:off x="-1" y="17458008"/>
            <a:ext cx="7351713" cy="2292405"/>
          </a:xfrm>
          <a:prstGeom prst="rect">
            <a:avLst/>
          </a:prstGeom>
        </p:spPr>
      </p:pic>
      <p:sp>
        <p:nvSpPr>
          <p:cNvPr id="56" name="Rectangle 55">
            <a:extLst>
              <a:ext uri="{FF2B5EF4-FFF2-40B4-BE49-F238E27FC236}">
                <a16:creationId xmlns:a16="http://schemas.microsoft.com/office/drawing/2014/main" id="{4081376F-F40A-F810-985C-E2AD9F149E1B}"/>
              </a:ext>
            </a:extLst>
          </p:cNvPr>
          <p:cNvSpPr/>
          <p:nvPr/>
        </p:nvSpPr>
        <p:spPr>
          <a:xfrm>
            <a:off x="3675325" y="6786943"/>
            <a:ext cx="3143823" cy="313658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5F65CD6A-A947-AE69-0D42-10FFB4F1351C}"/>
              </a:ext>
            </a:extLst>
          </p:cNvPr>
          <p:cNvSpPr/>
          <p:nvPr/>
        </p:nvSpPr>
        <p:spPr>
          <a:xfrm>
            <a:off x="3621162" y="13811090"/>
            <a:ext cx="3192067" cy="313415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42C4CAE1-1385-4E14-365E-4B6F6EB92CB5}"/>
              </a:ext>
            </a:extLst>
          </p:cNvPr>
          <p:cNvSpPr/>
          <p:nvPr/>
        </p:nvSpPr>
        <p:spPr>
          <a:xfrm>
            <a:off x="553318" y="10317123"/>
            <a:ext cx="3132915" cy="3130172"/>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619F4B79-3C52-A168-6DFB-38A90AC08D3D}"/>
              </a:ext>
            </a:extLst>
          </p:cNvPr>
          <p:cNvSpPr/>
          <p:nvPr/>
        </p:nvSpPr>
        <p:spPr>
          <a:xfrm>
            <a:off x="5" y="20847487"/>
            <a:ext cx="7351713" cy="3396663"/>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831DD4E2-4606-BEF9-2DAB-F775EEA4D7DA}"/>
              </a:ext>
            </a:extLst>
          </p:cNvPr>
          <p:cNvPicPr>
            <a:picLocks/>
          </p:cNvPicPr>
          <p:nvPr/>
        </p:nvPicPr>
        <p:blipFill>
          <a:blip r:embed="rId5">
            <a:extLst>
              <a:ext uri="{28A0092B-C50C-407E-A947-70E740481C1C}">
                <a14:useLocalDpi xmlns:a14="http://schemas.microsoft.com/office/drawing/2010/main"/>
              </a:ext>
            </a:extLst>
          </a:blip>
          <a:stretch>
            <a:fillRect/>
          </a:stretch>
        </p:blipFill>
        <p:spPr>
          <a:xfrm>
            <a:off x="-7524" y="20778440"/>
            <a:ext cx="7359237" cy="116080"/>
          </a:xfrm>
          <a:prstGeom prst="rect">
            <a:avLst/>
          </a:prstGeom>
        </p:spPr>
      </p:pic>
      <p:pic>
        <p:nvPicPr>
          <p:cNvPr id="44" name="Picture 43" descr="A black background with white text&#10;&#10;Description automatically generated with low confidence">
            <a:extLst>
              <a:ext uri="{FF2B5EF4-FFF2-40B4-BE49-F238E27FC236}">
                <a16:creationId xmlns:a16="http://schemas.microsoft.com/office/drawing/2014/main" id="{603A9A2E-0B5D-847B-4D76-99AE77B5D93A}"/>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452356" y="21245516"/>
            <a:ext cx="1739448" cy="377555"/>
          </a:xfrm>
          <a:prstGeom prst="rect">
            <a:avLst/>
          </a:prstGeom>
        </p:spPr>
      </p:pic>
      <p:sp>
        <p:nvSpPr>
          <p:cNvPr id="2" name="object 2"/>
          <p:cNvSpPr txBox="1"/>
          <p:nvPr/>
        </p:nvSpPr>
        <p:spPr>
          <a:xfrm>
            <a:off x="426218" y="21830598"/>
            <a:ext cx="6639112" cy="1600515"/>
          </a:xfrm>
          <a:prstGeom prst="rect">
            <a:avLst/>
          </a:prstGeom>
        </p:spPr>
        <p:txBody>
          <a:bodyPr vert="horz" wrap="square" lIns="0" tIns="15316" rIns="0" bIns="0" rtlCol="0">
            <a:spAutoFit/>
          </a:bodyPr>
          <a:lstStyle/>
          <a:p>
            <a:pPr marL="12700">
              <a:spcAft>
                <a:spcPts val="300"/>
              </a:spcAft>
            </a:pPr>
            <a:r>
              <a:rPr lang="en-US" sz="700" baseline="30000" dirty="0">
                <a:latin typeface="Arial"/>
                <a:cs typeface="Arial"/>
              </a:rPr>
              <a:t>1 </a:t>
            </a:r>
            <a:r>
              <a:rPr lang="en-US" sz="700" dirty="0">
                <a:latin typeface="Arial"/>
                <a:cs typeface="Arial"/>
              </a:rPr>
              <a:t>Certain providers may participate with MetLife through an agreement that MetLife has with a vendor. Providers available through a vendor are subject to the vendor’s credentialing process and requirements, not MetLife’s. If you should have any questions, contact MetLife Customer Service.</a:t>
            </a:r>
            <a:endParaRPr lang="en-US" sz="700" baseline="30000" dirty="0">
              <a:latin typeface="Arial"/>
              <a:cs typeface="Arial"/>
            </a:endParaRPr>
          </a:p>
          <a:p>
            <a:pPr marL="12700">
              <a:spcAft>
                <a:spcPts val="300"/>
              </a:spcAft>
            </a:pPr>
            <a:r>
              <a:rPr lang="en-US" sz="700" baseline="30000" dirty="0">
                <a:latin typeface="Arial"/>
                <a:cs typeface="Arial"/>
              </a:rPr>
              <a:t>2 </a:t>
            </a:r>
            <a:r>
              <a:rPr lang="en-US" sz="700" dirty="0">
                <a:latin typeface="Arial"/>
                <a:cs typeface="Arial"/>
              </a:rPr>
              <a:t>Savings from enrolling in a dental benefits plan will depend on various factors including the cost of the plan, how often participants visit the dentist and the costs for services received.</a:t>
            </a:r>
          </a:p>
          <a:p>
            <a:pPr marL="12700"/>
            <a:r>
              <a:rPr lang="en-US" sz="700" dirty="0">
                <a:latin typeface="Arial"/>
                <a:cs typeface="Arial"/>
              </a:rPr>
              <a:t>Dental Managed Care Plan benefits are provided by Metropolitan  Life Insurance Company, a New York corporation in NY. Dental HMO plan benefits are provided by: </a:t>
            </a:r>
            <a:r>
              <a:rPr lang="en-US" sz="700" dirty="0" err="1">
                <a:latin typeface="Arial"/>
                <a:cs typeface="Arial"/>
              </a:rPr>
              <a:t>SafeGuard</a:t>
            </a:r>
            <a:r>
              <a:rPr lang="en-US" sz="700" dirty="0">
                <a:latin typeface="Arial"/>
                <a:cs typeface="Arial"/>
              </a:rPr>
              <a:t> Health Plans, Inc., a California corporation in CA; </a:t>
            </a:r>
            <a:r>
              <a:rPr lang="en-US" sz="700" dirty="0" err="1">
                <a:latin typeface="Arial"/>
                <a:cs typeface="Arial"/>
              </a:rPr>
              <a:t>SafeGuard</a:t>
            </a:r>
            <a:r>
              <a:rPr lang="en-US" sz="700" dirty="0">
                <a:latin typeface="Arial"/>
                <a:cs typeface="Arial"/>
              </a:rPr>
              <a:t> Health Plans, Inc., a Florida corporation in FL; </a:t>
            </a:r>
            <a:r>
              <a:rPr lang="en-US" sz="700" dirty="0" err="1">
                <a:latin typeface="Arial"/>
                <a:cs typeface="Arial"/>
              </a:rPr>
              <a:t>SafeGuard</a:t>
            </a:r>
            <a:r>
              <a:rPr lang="en-US" sz="700" dirty="0">
                <a:latin typeface="Arial"/>
                <a:cs typeface="Arial"/>
              </a:rPr>
              <a:t> Health Plans, Inc., a Texas corporation in TX; and MetLife Health Plans, Inc., a Delaware corporation and Metropolitan Life Insurance Company, a New York corporation in NJ. The Dental HMO/Managed  Care companies are part of the MetLife family of companies. “DHMO” is used to refer to product designs that may differ by state of residence of the enrollee, including but not limited to: “Specialized Health Care Service Plans” in California; “Prepaid Limited Health Service Organizations” as described in Chapter 636 of the Florida statutes in Florida; “Single Service Health Maintenance Organizations” in Texas; and “Dental Plan Organizations,” as described in the Dental Plan Organization Act in New Jersey.</a:t>
            </a:r>
            <a:endParaRPr lang="en-US" sz="600" dirty="0">
              <a:latin typeface="Arial"/>
              <a:cs typeface="Arial"/>
            </a:endParaRPr>
          </a:p>
          <a:p>
            <a:pPr marL="12700"/>
            <a:endParaRPr sz="700" dirty="0">
              <a:latin typeface="Arial"/>
              <a:cs typeface="Arial"/>
            </a:endParaRPr>
          </a:p>
          <a:p>
            <a:pPr marL="12700" marR="113665">
              <a:spcAft>
                <a:spcPts val="600"/>
              </a:spcAft>
            </a:pPr>
            <a:r>
              <a:rPr sz="700" dirty="0">
                <a:latin typeface="Arial"/>
                <a:cs typeface="Arial"/>
              </a:rPr>
              <a:t>Like most group benefit programs, benefit programs offered by MetLife and its affiliates contain certain exclusions, exceptions, reductions, limitations, waiting periods and terms for keeping them in force. Please contact MetLife or your plan administrator for costs and complete details.</a:t>
            </a:r>
          </a:p>
        </p:txBody>
      </p:sp>
      <p:sp>
        <p:nvSpPr>
          <p:cNvPr id="3" name="object 3"/>
          <p:cNvSpPr txBox="1"/>
          <p:nvPr/>
        </p:nvSpPr>
        <p:spPr>
          <a:xfrm>
            <a:off x="426222" y="23514210"/>
            <a:ext cx="5400123" cy="258385"/>
          </a:xfrm>
          <a:prstGeom prst="rect">
            <a:avLst/>
          </a:prstGeom>
        </p:spPr>
        <p:txBody>
          <a:bodyPr vert="horz" wrap="square" lIns="0" tIns="29826" rIns="0" bIns="0" rtlCol="0">
            <a:spAutoFit/>
          </a:bodyPr>
          <a:lstStyle/>
          <a:p>
            <a:pPr marL="16123">
              <a:spcBef>
                <a:spcPts val="235"/>
              </a:spcBef>
            </a:pPr>
            <a:r>
              <a:rPr sz="700" b="1" dirty="0">
                <a:latin typeface="Arial"/>
                <a:cs typeface="Arial"/>
              </a:rPr>
              <a:t>Metropolitan Life Insurance Company | 200 Park Avenue | New York, NY 10166</a:t>
            </a:r>
            <a:endParaRPr sz="700" dirty="0">
              <a:latin typeface="Arial"/>
              <a:cs typeface="Arial"/>
            </a:endParaRPr>
          </a:p>
          <a:p>
            <a:pPr marL="16123">
              <a:spcBef>
                <a:spcPts val="108"/>
              </a:spcBef>
            </a:pPr>
            <a:r>
              <a:rPr lang="nb-NO" sz="700" dirty="0">
                <a:solidFill>
                  <a:schemeClr val="tx1"/>
                </a:solidFill>
                <a:latin typeface="Arial"/>
                <a:cs typeface="Arial"/>
              </a:rPr>
              <a:t>L0523031496[exp0525][All States][DC,GU,MP,PR,VI] </a:t>
            </a:r>
            <a:r>
              <a:rPr sz="700" dirty="0">
                <a:solidFill>
                  <a:schemeClr val="tx1"/>
                </a:solidFill>
                <a:latin typeface="Arial"/>
                <a:cs typeface="Arial"/>
              </a:rPr>
              <a:t>© 2023 MetLife Services and Solutions, LLC</a:t>
            </a:r>
            <a:r>
              <a:rPr sz="700" dirty="0">
                <a:latin typeface="Arial"/>
                <a:cs typeface="Arial"/>
              </a:rPr>
              <a:t>.</a:t>
            </a:r>
          </a:p>
        </p:txBody>
      </p:sp>
      <p:sp>
        <p:nvSpPr>
          <p:cNvPr id="17" name="object 17"/>
          <p:cNvSpPr txBox="1"/>
          <p:nvPr/>
        </p:nvSpPr>
        <p:spPr>
          <a:xfrm>
            <a:off x="3961572" y="13946361"/>
            <a:ext cx="2587516" cy="1751114"/>
          </a:xfrm>
          <a:prstGeom prst="rect">
            <a:avLst/>
          </a:prstGeom>
        </p:spPr>
        <p:txBody>
          <a:bodyPr vert="horz" wrap="square" lIns="0" tIns="45142" rIns="0" bIns="0" rtlCol="0">
            <a:spAutoFit/>
          </a:bodyPr>
          <a:lstStyle/>
          <a:p>
            <a:pPr marL="3175" marR="224911">
              <a:spcAft>
                <a:spcPts val="900"/>
              </a:spcAft>
            </a:pPr>
            <a:r>
              <a:rPr sz="1500" b="1" dirty="0">
                <a:latin typeface="Arial"/>
                <a:cs typeface="Arial"/>
              </a:rPr>
              <a:t>Overall health starts with oral health</a:t>
            </a:r>
          </a:p>
          <a:p>
            <a:pPr marL="3175" marR="54817"/>
            <a:r>
              <a:rPr lang="en-US" sz="1200" dirty="0">
                <a:latin typeface="Arial"/>
                <a:cs typeface="Arial"/>
              </a:rPr>
              <a:t>Taking care of your smile can have   a positive impact on your life for years to come. Now, you can get preventive cleanings and checkups with little to no out-of-pocket costs.</a:t>
            </a:r>
            <a:endParaRPr sz="1200" dirty="0">
              <a:latin typeface="Arial"/>
              <a:cs typeface="Arial"/>
            </a:endParaRPr>
          </a:p>
          <a:p>
            <a:pPr marL="3175"/>
            <a:endParaRPr lang="en-US" sz="1333" b="1" dirty="0">
              <a:solidFill>
                <a:srgbClr val="00B0F0"/>
              </a:solidFill>
              <a:latin typeface="Arial"/>
              <a:cs typeface="Arial"/>
            </a:endParaRPr>
          </a:p>
        </p:txBody>
      </p:sp>
      <p:sp>
        <p:nvSpPr>
          <p:cNvPr id="19" name="object 19"/>
          <p:cNvSpPr txBox="1"/>
          <p:nvPr/>
        </p:nvSpPr>
        <p:spPr>
          <a:xfrm>
            <a:off x="829110" y="10465548"/>
            <a:ext cx="2578248" cy="1730660"/>
          </a:xfrm>
          <a:prstGeom prst="rect">
            <a:avLst/>
          </a:prstGeom>
        </p:spPr>
        <p:txBody>
          <a:bodyPr vert="horz" wrap="square" lIns="0" tIns="45142" rIns="0" bIns="0" rtlCol="0">
            <a:spAutoFit/>
          </a:bodyPr>
          <a:lstStyle/>
          <a:p>
            <a:pPr marL="3175" marR="189441">
              <a:spcAft>
                <a:spcPts val="900"/>
              </a:spcAft>
            </a:pPr>
            <a:r>
              <a:rPr sz="1500" b="1" dirty="0">
                <a:latin typeface="Arial"/>
                <a:cs typeface="Arial"/>
              </a:rPr>
              <a:t>Premium dental care at discounted prices</a:t>
            </a:r>
          </a:p>
          <a:p>
            <a:pPr marL="3175" marR="54817">
              <a:spcAft>
                <a:spcPts val="900"/>
              </a:spcAft>
            </a:pPr>
            <a:r>
              <a:rPr lang="en-US" sz="1200" dirty="0">
                <a:latin typeface="Arial"/>
                <a:cs typeface="Arial"/>
              </a:rPr>
              <a:t>You and your family will have access to a carefully screened network of top dentists all over the country.</a:t>
            </a:r>
            <a:r>
              <a:rPr lang="en-US" sz="1200" baseline="30000" dirty="0">
                <a:latin typeface="Arial"/>
                <a:cs typeface="Arial"/>
              </a:rPr>
              <a:t>1</a:t>
            </a:r>
            <a:r>
              <a:rPr lang="en-US" sz="1200" dirty="0">
                <a:latin typeface="Arial"/>
                <a:cs typeface="Arial"/>
              </a:rPr>
              <a:t> Even better, there’s no waiting periods, deductibles, claim forms     or annual maximums.</a:t>
            </a:r>
            <a:endParaRPr sz="1200" dirty="0">
              <a:latin typeface="Arial"/>
              <a:cs typeface="Arial"/>
            </a:endParaRPr>
          </a:p>
        </p:txBody>
      </p:sp>
      <p:sp>
        <p:nvSpPr>
          <p:cNvPr id="21" name="object 21"/>
          <p:cNvSpPr txBox="1"/>
          <p:nvPr/>
        </p:nvSpPr>
        <p:spPr>
          <a:xfrm>
            <a:off x="3959484" y="6946642"/>
            <a:ext cx="2661771" cy="1289114"/>
          </a:xfrm>
          <a:prstGeom prst="rect">
            <a:avLst/>
          </a:prstGeom>
        </p:spPr>
        <p:txBody>
          <a:bodyPr vert="horz" wrap="square" lIns="0" tIns="19347" rIns="0" bIns="0" rtlCol="0">
            <a:spAutoFit/>
          </a:bodyPr>
          <a:lstStyle/>
          <a:p>
            <a:pPr>
              <a:spcAft>
                <a:spcPts val="900"/>
              </a:spcAft>
            </a:pPr>
            <a:r>
              <a:rPr sz="1500" b="1" dirty="0">
                <a:latin typeface="Arial"/>
                <a:cs typeface="Arial"/>
              </a:rPr>
              <a:t>Did you know?</a:t>
            </a:r>
          </a:p>
          <a:p>
            <a:pPr marR="38694">
              <a:spcAft>
                <a:spcPts val="900"/>
              </a:spcAft>
            </a:pPr>
            <a:r>
              <a:rPr lang="en-US" sz="1200" dirty="0">
                <a:latin typeface="Arial"/>
                <a:cs typeface="Arial"/>
              </a:rPr>
              <a:t>With MetLife Dental </a:t>
            </a:r>
            <a:r>
              <a:rPr lang="en-US" sz="1200" dirty="0">
                <a:solidFill>
                  <a:schemeClr val="tx1"/>
                </a:solidFill>
                <a:latin typeface="Arial"/>
                <a:cs typeface="Arial"/>
              </a:rPr>
              <a:t>HMO/Managed Care</a:t>
            </a:r>
            <a:r>
              <a:rPr lang="en-US" sz="1200" dirty="0">
                <a:latin typeface="Arial"/>
                <a:cs typeface="Arial"/>
              </a:rPr>
              <a:t>, you’ll have lower out-of-pocket costs</a:t>
            </a:r>
            <a:r>
              <a:rPr lang="en-US" sz="1200" baseline="30000" dirty="0">
                <a:latin typeface="Arial"/>
                <a:cs typeface="Arial"/>
              </a:rPr>
              <a:t>2</a:t>
            </a:r>
            <a:r>
              <a:rPr lang="en-US" sz="1200" dirty="0">
                <a:latin typeface="Arial"/>
                <a:cs typeface="Arial"/>
              </a:rPr>
              <a:t> for over 400 dental procedures, such as cleanings, crowns, extractions, veneers, and more!</a:t>
            </a:r>
          </a:p>
        </p:txBody>
      </p:sp>
      <p:sp>
        <p:nvSpPr>
          <p:cNvPr id="22" name="object 22"/>
          <p:cNvSpPr txBox="1"/>
          <p:nvPr/>
        </p:nvSpPr>
        <p:spPr>
          <a:xfrm>
            <a:off x="3941329" y="8682960"/>
            <a:ext cx="1056809" cy="658917"/>
          </a:xfrm>
          <a:prstGeom prst="rect">
            <a:avLst/>
          </a:prstGeom>
        </p:spPr>
        <p:txBody>
          <a:bodyPr vert="horz" wrap="square" lIns="0" tIns="17734" rIns="0" bIns="0" rtlCol="0">
            <a:spAutoFit/>
          </a:bodyPr>
          <a:lstStyle/>
          <a:p>
            <a:pPr marL="16123">
              <a:spcBef>
                <a:spcPts val="140"/>
              </a:spcBef>
            </a:pPr>
            <a:endParaRPr lang="en-US" sz="1333" b="1" dirty="0">
              <a:solidFill>
                <a:srgbClr val="00B0F0"/>
              </a:solidFill>
              <a:latin typeface="Arial"/>
              <a:cs typeface="Arial"/>
            </a:endParaRPr>
          </a:p>
          <a:p>
            <a:pPr marL="16123">
              <a:spcBef>
                <a:spcPts val="140"/>
              </a:spcBef>
            </a:pPr>
            <a:endParaRPr lang="en-US" sz="1333" b="1" dirty="0">
              <a:solidFill>
                <a:srgbClr val="00B0F0"/>
              </a:solidFill>
              <a:latin typeface="Arial"/>
              <a:cs typeface="Arial"/>
            </a:endParaRPr>
          </a:p>
          <a:p>
            <a:pPr marL="16123">
              <a:spcBef>
                <a:spcPts val="140"/>
              </a:spcBef>
            </a:pPr>
            <a:endParaRPr lang="en-US" sz="1333" b="1" dirty="0">
              <a:solidFill>
                <a:srgbClr val="00B0F0"/>
              </a:solidFill>
              <a:latin typeface="Arial"/>
              <a:cs typeface="Arial"/>
            </a:endParaRPr>
          </a:p>
        </p:txBody>
      </p:sp>
      <p:sp>
        <p:nvSpPr>
          <p:cNvPr id="27" name="object 27"/>
          <p:cNvSpPr txBox="1"/>
          <p:nvPr/>
        </p:nvSpPr>
        <p:spPr>
          <a:xfrm>
            <a:off x="3267501" y="7952079"/>
            <a:ext cx="103988" cy="171790"/>
          </a:xfrm>
          <a:prstGeom prst="rect">
            <a:avLst/>
          </a:prstGeom>
        </p:spPr>
        <p:txBody>
          <a:bodyPr vert="horz" wrap="square" lIns="0" tIns="15316" rIns="0" bIns="0" rtlCol="0">
            <a:spAutoFit/>
          </a:bodyPr>
          <a:lstStyle/>
          <a:p>
            <a:pPr marL="16123">
              <a:spcBef>
                <a:spcPts val="121"/>
              </a:spcBef>
            </a:pPr>
            <a:r>
              <a:rPr sz="1016" dirty="0">
                <a:solidFill>
                  <a:schemeClr val="bg1"/>
                </a:solidFill>
                <a:latin typeface="Helvetica Neue"/>
                <a:cs typeface="Helvetica Neue"/>
              </a:rPr>
              <a:t>1</a:t>
            </a:r>
          </a:p>
        </p:txBody>
      </p:sp>
      <p:sp>
        <p:nvSpPr>
          <p:cNvPr id="33" name="object 33"/>
          <p:cNvSpPr txBox="1"/>
          <p:nvPr/>
        </p:nvSpPr>
        <p:spPr>
          <a:xfrm>
            <a:off x="522951" y="2716776"/>
            <a:ext cx="3418378" cy="1068571"/>
          </a:xfrm>
          <a:prstGeom prst="rect">
            <a:avLst/>
          </a:prstGeom>
        </p:spPr>
        <p:txBody>
          <a:bodyPr vert="horz" wrap="square" lIns="0" tIns="52397" rIns="0" bIns="0" rtlCol="0">
            <a:spAutoFit/>
          </a:bodyPr>
          <a:lstStyle/>
          <a:p>
            <a:pPr marL="16123" marR="6449">
              <a:spcBef>
                <a:spcPts val="413"/>
              </a:spcBef>
            </a:pPr>
            <a:r>
              <a:rPr lang="en-US" sz="2200" b="1" dirty="0">
                <a:solidFill>
                  <a:schemeClr val="bg1"/>
                </a:solidFill>
                <a:latin typeface="Georgia" panose="02040502050405020303" pitchFamily="18" charset="0"/>
                <a:cs typeface="Utopia Std"/>
              </a:rPr>
              <a:t>Smile bright when </a:t>
            </a:r>
            <a:br>
              <a:rPr lang="en-US" sz="2200" b="1" dirty="0">
                <a:solidFill>
                  <a:schemeClr val="bg1"/>
                </a:solidFill>
                <a:latin typeface="Georgia" panose="02040502050405020303" pitchFamily="18" charset="0"/>
                <a:cs typeface="Utopia Std"/>
              </a:rPr>
            </a:br>
            <a:r>
              <a:rPr lang="en-US" sz="2200" b="1" dirty="0">
                <a:solidFill>
                  <a:schemeClr val="bg1"/>
                </a:solidFill>
                <a:latin typeface="Georgia" panose="02040502050405020303" pitchFamily="18" charset="0"/>
                <a:cs typeface="Utopia Std"/>
              </a:rPr>
              <a:t>you enroll in </a:t>
            </a:r>
            <a:r>
              <a:rPr sz="2200" b="1" dirty="0">
                <a:solidFill>
                  <a:schemeClr val="bg1"/>
                </a:solidFill>
                <a:latin typeface="Georgia" panose="02040502050405020303" pitchFamily="18" charset="0"/>
                <a:cs typeface="Utopia Std"/>
              </a:rPr>
              <a:t>MetLife Dental Insurance.</a:t>
            </a:r>
            <a:endParaRPr sz="2200" dirty="0">
              <a:solidFill>
                <a:schemeClr val="bg1"/>
              </a:solidFill>
              <a:latin typeface="Georgia" panose="02040502050405020303" pitchFamily="18" charset="0"/>
              <a:cs typeface="Utopia Std"/>
            </a:endParaRPr>
          </a:p>
        </p:txBody>
      </p:sp>
      <p:sp>
        <p:nvSpPr>
          <p:cNvPr id="37" name="object 37"/>
          <p:cNvSpPr txBox="1"/>
          <p:nvPr/>
        </p:nvSpPr>
        <p:spPr>
          <a:xfrm>
            <a:off x="527733" y="20566876"/>
            <a:ext cx="735171" cy="134370"/>
          </a:xfrm>
          <a:prstGeom prst="rect">
            <a:avLst/>
          </a:prstGeom>
        </p:spPr>
        <p:txBody>
          <a:bodyPr vert="horz" wrap="square" lIns="0" tIns="16928" rIns="0" bIns="0" rtlCol="0" anchor="t">
            <a:spAutoFit/>
          </a:bodyPr>
          <a:lstStyle/>
          <a:p>
            <a:pPr marL="15875">
              <a:spcBef>
                <a:spcPts val="133"/>
              </a:spcBef>
            </a:pPr>
            <a:r>
              <a:rPr lang="en-US" sz="750" dirty="0">
                <a:solidFill>
                  <a:srgbClr val="000000"/>
                </a:solidFill>
                <a:latin typeface="Arial"/>
                <a:cs typeface="Arial"/>
              </a:rPr>
              <a:t>ADF# D3107.23</a:t>
            </a:r>
            <a:endParaRPr sz="750" dirty="0">
              <a:solidFill>
                <a:srgbClr val="000000"/>
              </a:solidFill>
              <a:latin typeface="Arial"/>
              <a:cs typeface="Arial"/>
            </a:endParaRPr>
          </a:p>
        </p:txBody>
      </p:sp>
      <p:sp>
        <p:nvSpPr>
          <p:cNvPr id="55" name="object 30">
            <a:extLst>
              <a:ext uri="{FF2B5EF4-FFF2-40B4-BE49-F238E27FC236}">
                <a16:creationId xmlns:a16="http://schemas.microsoft.com/office/drawing/2014/main" id="{F19B98B3-169E-AD6E-7D1D-92B579DDC8ED}"/>
              </a:ext>
            </a:extLst>
          </p:cNvPr>
          <p:cNvSpPr txBox="1"/>
          <p:nvPr/>
        </p:nvSpPr>
        <p:spPr>
          <a:xfrm>
            <a:off x="553318" y="5515397"/>
            <a:ext cx="6259911" cy="757384"/>
          </a:xfrm>
          <a:prstGeom prst="rect">
            <a:avLst/>
          </a:prstGeom>
        </p:spPr>
        <p:txBody>
          <a:bodyPr vert="horz" wrap="square" lIns="0" tIns="18539" rIns="0" bIns="0" rtlCol="0">
            <a:spAutoFit/>
          </a:bodyPr>
          <a:lstStyle/>
          <a:p>
            <a:pPr marL="6350">
              <a:spcAft>
                <a:spcPts val="600"/>
              </a:spcAft>
            </a:pPr>
            <a:r>
              <a:rPr lang="en-US" sz="1200" dirty="0">
                <a:latin typeface="Arial"/>
                <a:cs typeface="Arial"/>
              </a:rPr>
              <a:t>Now is your chance to find affordable dental coverage that fits, without it having to feel like pulling teeth. Best of all, you’ll have access to a network of carefully screened dentists</a:t>
            </a:r>
            <a:r>
              <a:rPr lang="en-US" sz="1200" baseline="30000" dirty="0">
                <a:latin typeface="Arial"/>
                <a:cs typeface="Arial"/>
              </a:rPr>
              <a:t>1</a:t>
            </a:r>
            <a:r>
              <a:rPr lang="en-US" sz="1200" dirty="0">
                <a:latin typeface="Arial"/>
                <a:cs typeface="Arial"/>
              </a:rPr>
              <a:t> who will also coordinate specialty care should you need it. It’s like having a concierge to protect your smile!</a:t>
            </a:r>
          </a:p>
        </p:txBody>
      </p:sp>
      <p:pic>
        <p:nvPicPr>
          <p:cNvPr id="60" name="Picture 59" descr="A picture containing person, crowd&#10;&#10;Description automatically generated">
            <a:extLst>
              <a:ext uri="{FF2B5EF4-FFF2-40B4-BE49-F238E27FC236}">
                <a16:creationId xmlns:a16="http://schemas.microsoft.com/office/drawing/2014/main" id="{549D03F3-E3F6-1DD2-0273-A7AD3514747D}"/>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3676645" y="10317128"/>
            <a:ext cx="3136585" cy="3136585"/>
          </a:xfrm>
          <a:prstGeom prst="rect">
            <a:avLst/>
          </a:prstGeom>
        </p:spPr>
      </p:pic>
      <p:pic>
        <p:nvPicPr>
          <p:cNvPr id="62" name="Picture 61" descr="A picture containing outdoor, person&#10;&#10;Description automatically generated">
            <a:extLst>
              <a:ext uri="{FF2B5EF4-FFF2-40B4-BE49-F238E27FC236}">
                <a16:creationId xmlns:a16="http://schemas.microsoft.com/office/drawing/2014/main" id="{3179E42F-D7C3-36F6-C794-1F885F5F79BE}"/>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553315" y="13811091"/>
            <a:ext cx="3122010" cy="3136585"/>
          </a:xfrm>
          <a:prstGeom prst="rect">
            <a:avLst/>
          </a:prstGeom>
        </p:spPr>
      </p:pic>
      <p:sp>
        <p:nvSpPr>
          <p:cNvPr id="6" name="object 19">
            <a:extLst>
              <a:ext uri="{FF2B5EF4-FFF2-40B4-BE49-F238E27FC236}">
                <a16:creationId xmlns:a16="http://schemas.microsoft.com/office/drawing/2014/main" id="{1BD0951C-9BFE-F67D-9E1B-E3A2497A578B}"/>
              </a:ext>
            </a:extLst>
          </p:cNvPr>
          <p:cNvSpPr/>
          <p:nvPr/>
        </p:nvSpPr>
        <p:spPr>
          <a:xfrm>
            <a:off x="-4057" y="4598208"/>
            <a:ext cx="7367873" cy="431656"/>
          </a:xfrm>
          <a:custGeom>
            <a:avLst/>
            <a:gdLst/>
            <a:ahLst/>
            <a:cxnLst/>
            <a:rect l="l" t="t" r="r" b="b"/>
            <a:pathLst>
              <a:path w="8229600" h="530860">
                <a:moveTo>
                  <a:pt x="8229600" y="0"/>
                </a:moveTo>
                <a:lnTo>
                  <a:pt x="0" y="0"/>
                </a:lnTo>
                <a:lnTo>
                  <a:pt x="0" y="530351"/>
                </a:lnTo>
                <a:lnTo>
                  <a:pt x="8229600" y="530351"/>
                </a:lnTo>
                <a:lnTo>
                  <a:pt x="8229600" y="0"/>
                </a:lnTo>
                <a:close/>
              </a:path>
            </a:pathLst>
          </a:custGeom>
          <a:solidFill>
            <a:schemeClr val="accent3"/>
          </a:solidFill>
        </p:spPr>
        <p:txBody>
          <a:bodyPr wrap="square" lIns="0" tIns="0" rIns="0" bIns="0" rtlCol="0"/>
          <a:lstStyle/>
          <a:p>
            <a:endParaRPr dirty="0"/>
          </a:p>
        </p:txBody>
      </p:sp>
      <p:grpSp>
        <p:nvGrpSpPr>
          <p:cNvPr id="7" name="Group 6">
            <a:extLst>
              <a:ext uri="{FF2B5EF4-FFF2-40B4-BE49-F238E27FC236}">
                <a16:creationId xmlns:a16="http://schemas.microsoft.com/office/drawing/2014/main" id="{892E2F43-7996-5D27-9EE7-B59A66062E3A}"/>
              </a:ext>
            </a:extLst>
          </p:cNvPr>
          <p:cNvGrpSpPr/>
          <p:nvPr/>
        </p:nvGrpSpPr>
        <p:grpSpPr>
          <a:xfrm>
            <a:off x="544701" y="1672679"/>
            <a:ext cx="4123841" cy="384721"/>
            <a:chOff x="556260" y="1554919"/>
            <a:chExt cx="4123841" cy="384721"/>
          </a:xfrm>
        </p:grpSpPr>
        <p:pic>
          <p:nvPicPr>
            <p:cNvPr id="8" name="Picture 7">
              <a:extLst>
                <a:ext uri="{FF2B5EF4-FFF2-40B4-BE49-F238E27FC236}">
                  <a16:creationId xmlns:a16="http://schemas.microsoft.com/office/drawing/2014/main" id="{4AA14662-F398-3C8B-5053-04F7D8E5E03E}"/>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556260" y="1576553"/>
              <a:ext cx="1463040" cy="302232"/>
            </a:xfrm>
            <a:prstGeom prst="rect">
              <a:avLst/>
            </a:prstGeom>
          </p:spPr>
        </p:pic>
        <p:cxnSp>
          <p:nvCxnSpPr>
            <p:cNvPr id="9" name="Straight Connector 8">
              <a:extLst>
                <a:ext uri="{FF2B5EF4-FFF2-40B4-BE49-F238E27FC236}">
                  <a16:creationId xmlns:a16="http://schemas.microsoft.com/office/drawing/2014/main" id="{B939D167-9C74-0CC1-7715-E3EAAC8682C8}"/>
                </a:ext>
              </a:extLst>
            </p:cNvPr>
            <p:cNvCxnSpPr>
              <a:cxnSpLocks/>
            </p:cNvCxnSpPr>
            <p:nvPr/>
          </p:nvCxnSpPr>
          <p:spPr>
            <a:xfrm>
              <a:off x="2138553" y="1571261"/>
              <a:ext cx="0" cy="29829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63D3F3D-A50D-76E5-EA8A-1C9CB399759A}"/>
                </a:ext>
              </a:extLst>
            </p:cNvPr>
            <p:cNvSpPr txBox="1"/>
            <p:nvPr/>
          </p:nvSpPr>
          <p:spPr>
            <a:xfrm>
              <a:off x="2219587" y="1554919"/>
              <a:ext cx="2460514" cy="384721"/>
            </a:xfrm>
            <a:prstGeom prst="rect">
              <a:avLst/>
            </a:prstGeom>
            <a:noFill/>
          </p:spPr>
          <p:txBody>
            <a:bodyPr wrap="square" rtlCol="0">
              <a:spAutoFit/>
            </a:bodyPr>
            <a:lstStyle/>
            <a:p>
              <a:r>
                <a:rPr lang="en-US" sz="1900" dirty="0">
                  <a:solidFill>
                    <a:schemeClr val="accent2"/>
                  </a:solidFill>
                  <a:latin typeface="Arial" panose="020B0604020202020204" pitchFamily="34" charset="0"/>
                  <a:cs typeface="Arial" panose="020B0604020202020204" pitchFamily="34" charset="0"/>
                </a:rPr>
                <a:t>Dental Insurance</a:t>
              </a:r>
            </a:p>
          </p:txBody>
        </p:sp>
      </p:grpSp>
      <p:pic>
        <p:nvPicPr>
          <p:cNvPr id="13" name="Picture 12" descr="A person holding a child&#10;&#10;Description automatically generated with medium confidence">
            <a:extLst>
              <a:ext uri="{FF2B5EF4-FFF2-40B4-BE49-F238E27FC236}">
                <a16:creationId xmlns:a16="http://schemas.microsoft.com/office/drawing/2014/main" id="{56FFDA55-5F71-3357-65FB-45FB56757C7A}"/>
              </a:ext>
            </a:extLst>
          </p:cNvPr>
          <p:cNvPicPr>
            <a:picLocks noChangeAspect="1"/>
          </p:cNvPicPr>
          <p:nvPr/>
        </p:nvPicPr>
        <p:blipFill rotWithShape="1">
          <a:blip r:embed="rId10" cstate="print">
            <a:extLst>
              <a:ext uri="{28A0092B-C50C-407E-A947-70E740481C1C}">
                <a14:useLocalDpi xmlns:a14="http://schemas.microsoft.com/office/drawing/2010/main"/>
              </a:ext>
            </a:extLst>
          </a:blip>
          <a:srcRect/>
          <a:stretch/>
        </p:blipFill>
        <p:spPr>
          <a:xfrm>
            <a:off x="3959484" y="1775621"/>
            <a:ext cx="2751074" cy="2822862"/>
          </a:xfrm>
          <a:prstGeom prst="rect">
            <a:avLst/>
          </a:prstGeom>
        </p:spPr>
      </p:pic>
      <p:sp>
        <p:nvSpPr>
          <p:cNvPr id="11" name="object 23">
            <a:extLst>
              <a:ext uri="{FF2B5EF4-FFF2-40B4-BE49-F238E27FC236}">
                <a16:creationId xmlns:a16="http://schemas.microsoft.com/office/drawing/2014/main" id="{2DFA8312-E13E-1590-A85A-8AD9A9CA9923}"/>
              </a:ext>
            </a:extLst>
          </p:cNvPr>
          <p:cNvSpPr txBox="1"/>
          <p:nvPr/>
        </p:nvSpPr>
        <p:spPr>
          <a:xfrm>
            <a:off x="1744869" y="4698708"/>
            <a:ext cx="4001809" cy="167354"/>
          </a:xfrm>
          <a:prstGeom prst="rect">
            <a:avLst/>
          </a:prstGeom>
        </p:spPr>
        <p:txBody>
          <a:bodyPr vert="horz" wrap="square" lIns="0" tIns="13335" rIns="0" bIns="0" rtlCol="0">
            <a:spAutoFit/>
          </a:bodyPr>
          <a:lstStyle/>
          <a:p>
            <a:pPr marL="12700" algn="ctr">
              <a:lnSpc>
                <a:spcPct val="100000"/>
              </a:lnSpc>
              <a:spcBef>
                <a:spcPts val="105"/>
              </a:spcBef>
            </a:pPr>
            <a:r>
              <a:rPr lang="en-US" sz="1000" b="1" dirty="0">
                <a:solidFill>
                  <a:schemeClr val="bg1"/>
                </a:solidFill>
                <a:latin typeface="Arial" panose="020B0604020202020204" pitchFamily="34" charset="0"/>
                <a:cs typeface="Arial" panose="020B0604020202020204" pitchFamily="34" charset="0"/>
              </a:rPr>
              <a:t>Enroll in Dental Insurance during annual enrollment.</a:t>
            </a:r>
            <a:endParaRPr sz="1000" dirty="0">
              <a:solidFill>
                <a:schemeClr val="bg1"/>
              </a:solidFill>
              <a:latin typeface="Arial" panose="020B0604020202020204" pitchFamily="34" charset="0"/>
              <a:cs typeface="Arial" panose="020B0604020202020204" pitchFamily="34" charset="0"/>
            </a:endParaRPr>
          </a:p>
        </p:txBody>
      </p:sp>
      <p:sp>
        <p:nvSpPr>
          <p:cNvPr id="16" name="object 12">
            <a:extLst>
              <a:ext uri="{FF2B5EF4-FFF2-40B4-BE49-F238E27FC236}">
                <a16:creationId xmlns:a16="http://schemas.microsoft.com/office/drawing/2014/main" id="{1A492763-7F85-CC24-5542-D47959E3F0ED}"/>
              </a:ext>
            </a:extLst>
          </p:cNvPr>
          <p:cNvSpPr txBox="1"/>
          <p:nvPr/>
        </p:nvSpPr>
        <p:spPr>
          <a:xfrm>
            <a:off x="1572066" y="17966831"/>
            <a:ext cx="4347413" cy="373179"/>
          </a:xfrm>
          <a:prstGeom prst="rect">
            <a:avLst/>
          </a:prstGeom>
        </p:spPr>
        <p:txBody>
          <a:bodyPr vert="horz" wrap="square" lIns="0" tIns="34290" rIns="0" bIns="0" rtlCol="0">
            <a:spAutoFit/>
          </a:bodyPr>
          <a:lstStyle/>
          <a:p>
            <a:pPr marL="719455" marR="5080" indent="-707390" algn="ctr"/>
            <a:r>
              <a:rPr lang="en-US" sz="1100" b="1" dirty="0">
                <a:latin typeface="Arial" panose="020B0604020202020204" pitchFamily="34" charset="0"/>
                <a:cs typeface="Arial" panose="020B0604020202020204" pitchFamily="34" charset="0"/>
              </a:rPr>
              <a:t>Please see your Plan Summary for more information. </a:t>
            </a:r>
          </a:p>
          <a:p>
            <a:pPr marL="719455" marR="5080" indent="-707390" algn="ctr"/>
            <a:r>
              <a:rPr lang="en-US" sz="1100" b="1" dirty="0">
                <a:latin typeface="Arial" panose="020B0604020202020204" pitchFamily="34" charset="0"/>
                <a:cs typeface="Arial" panose="020B0604020202020204" pitchFamily="34" charset="0"/>
              </a:rPr>
              <a:t>Enroll in Dental Insurance during annual enrollment.</a:t>
            </a:r>
            <a:endParaRPr sz="1100" dirty="0">
              <a:latin typeface="Arial" panose="020B0604020202020204" pitchFamily="34" charset="0"/>
              <a:cs typeface="Arial" panose="020B0604020202020204" pitchFamily="34" charset="0"/>
            </a:endParaRPr>
          </a:p>
        </p:txBody>
      </p:sp>
      <p:sp>
        <p:nvSpPr>
          <p:cNvPr id="18" name="object 7">
            <a:extLst>
              <a:ext uri="{FF2B5EF4-FFF2-40B4-BE49-F238E27FC236}">
                <a16:creationId xmlns:a16="http://schemas.microsoft.com/office/drawing/2014/main" id="{68DA68A1-6AB0-D101-CB5E-122B2FF68F95}"/>
              </a:ext>
            </a:extLst>
          </p:cNvPr>
          <p:cNvSpPr txBox="1"/>
          <p:nvPr/>
        </p:nvSpPr>
        <p:spPr>
          <a:xfrm>
            <a:off x="2443042" y="18673297"/>
            <a:ext cx="2406042" cy="326756"/>
          </a:xfrm>
          <a:prstGeom prst="rect">
            <a:avLst/>
          </a:prstGeom>
        </p:spPr>
        <p:txBody>
          <a:bodyPr vert="horz" wrap="square" lIns="0" tIns="12065" rIns="0" bIns="0" rtlCol="0">
            <a:spAutoFit/>
          </a:bodyPr>
          <a:lstStyle/>
          <a:p>
            <a:pPr marL="260985" marR="5080" indent="-248920" algn="ctr">
              <a:lnSpc>
                <a:spcPct val="121100"/>
              </a:lnSpc>
              <a:spcBef>
                <a:spcPts val="95"/>
              </a:spcBef>
            </a:pPr>
            <a:r>
              <a:rPr sz="850" b="1" dirty="0">
                <a:solidFill>
                  <a:schemeClr val="tx1"/>
                </a:solidFill>
                <a:latin typeface="Arial" panose="020B0604020202020204" pitchFamily="34" charset="0"/>
                <a:cs typeface="Arial" panose="020B0604020202020204" pitchFamily="34" charset="0"/>
              </a:rPr>
              <a:t>Questions?</a:t>
            </a:r>
            <a:r>
              <a:rPr sz="850" b="1" spc="70" dirty="0">
                <a:solidFill>
                  <a:schemeClr val="tx1"/>
                </a:solidFill>
                <a:latin typeface="Arial" panose="020B0604020202020204" pitchFamily="34" charset="0"/>
                <a:cs typeface="Arial" panose="020B0604020202020204" pitchFamily="34" charset="0"/>
              </a:rPr>
              <a:t> </a:t>
            </a:r>
            <a:r>
              <a:rPr sz="850" b="1" dirty="0">
                <a:solidFill>
                  <a:schemeClr val="tx1"/>
                </a:solidFill>
                <a:latin typeface="Arial" panose="020B0604020202020204" pitchFamily="34" charset="0"/>
                <a:cs typeface="Arial" panose="020B0604020202020204" pitchFamily="34" charset="0"/>
              </a:rPr>
              <a:t>Call</a:t>
            </a:r>
            <a:r>
              <a:rPr sz="850" b="1" spc="70" dirty="0">
                <a:solidFill>
                  <a:schemeClr val="tx1"/>
                </a:solidFill>
                <a:latin typeface="Arial" panose="020B0604020202020204" pitchFamily="34" charset="0"/>
                <a:cs typeface="Arial" panose="020B0604020202020204" pitchFamily="34" charset="0"/>
              </a:rPr>
              <a:t> </a:t>
            </a:r>
            <a:r>
              <a:rPr sz="850" b="1" dirty="0">
                <a:solidFill>
                  <a:schemeClr val="tx1"/>
                </a:solidFill>
                <a:latin typeface="Arial" panose="020B0604020202020204" pitchFamily="34" charset="0"/>
                <a:cs typeface="Arial" panose="020B0604020202020204" pitchFamily="34" charset="0"/>
              </a:rPr>
              <a:t>MetLife</a:t>
            </a:r>
            <a:r>
              <a:rPr sz="850" b="1" spc="70" dirty="0">
                <a:solidFill>
                  <a:schemeClr val="tx1"/>
                </a:solidFill>
                <a:latin typeface="Arial" panose="020B0604020202020204" pitchFamily="34" charset="0"/>
                <a:cs typeface="Arial" panose="020B0604020202020204" pitchFamily="34" charset="0"/>
              </a:rPr>
              <a:t> </a:t>
            </a:r>
            <a:r>
              <a:rPr sz="850" b="1" dirty="0">
                <a:solidFill>
                  <a:schemeClr val="tx1"/>
                </a:solidFill>
                <a:latin typeface="Arial" panose="020B0604020202020204" pitchFamily="34" charset="0"/>
                <a:cs typeface="Arial" panose="020B0604020202020204" pitchFamily="34" charset="0"/>
              </a:rPr>
              <a:t>Customer</a:t>
            </a:r>
            <a:r>
              <a:rPr sz="850" b="1" spc="70" dirty="0">
                <a:solidFill>
                  <a:schemeClr val="tx1"/>
                </a:solidFill>
                <a:latin typeface="Arial" panose="020B0604020202020204" pitchFamily="34" charset="0"/>
                <a:cs typeface="Arial" panose="020B0604020202020204" pitchFamily="34" charset="0"/>
              </a:rPr>
              <a:t> </a:t>
            </a:r>
            <a:r>
              <a:rPr sz="850" b="1" spc="-10" dirty="0">
                <a:solidFill>
                  <a:schemeClr val="tx1"/>
                </a:solidFill>
                <a:latin typeface="Arial" panose="020B0604020202020204" pitchFamily="34" charset="0"/>
                <a:cs typeface="Arial" panose="020B0604020202020204" pitchFamily="34" charset="0"/>
              </a:rPr>
              <a:t>Support</a:t>
            </a:r>
            <a:r>
              <a:rPr lang="en-US" sz="850" b="1" spc="-10" dirty="0">
                <a:solidFill>
                  <a:schemeClr val="tx1"/>
                </a:solidFill>
                <a:latin typeface="Arial" panose="020B0604020202020204" pitchFamily="34" charset="0"/>
                <a:cs typeface="Arial" panose="020B0604020202020204" pitchFamily="34" charset="0"/>
              </a:rPr>
              <a:t>:</a:t>
            </a:r>
          </a:p>
          <a:p>
            <a:pPr marL="260985" marR="5080" indent="-248920" algn="ctr">
              <a:lnSpc>
                <a:spcPct val="121100"/>
              </a:lnSpc>
              <a:spcBef>
                <a:spcPts val="95"/>
              </a:spcBef>
            </a:pPr>
            <a:r>
              <a:rPr sz="850" b="1" dirty="0">
                <a:solidFill>
                  <a:schemeClr val="tx1"/>
                </a:solidFill>
                <a:latin typeface="Arial" panose="020B0604020202020204" pitchFamily="34" charset="0"/>
                <a:cs typeface="Arial" panose="020B0604020202020204" pitchFamily="34" charset="0"/>
              </a:rPr>
              <a:t>1-800-</a:t>
            </a:r>
            <a:r>
              <a:rPr sz="850" b="1" spc="-10" dirty="0">
                <a:solidFill>
                  <a:schemeClr val="tx1"/>
                </a:solidFill>
                <a:latin typeface="Arial" panose="020B0604020202020204" pitchFamily="34" charset="0"/>
                <a:cs typeface="Arial" panose="020B0604020202020204" pitchFamily="34" charset="0"/>
              </a:rPr>
              <a:t>GET-</a:t>
            </a:r>
            <a:r>
              <a:rPr sz="850" b="1" dirty="0">
                <a:solidFill>
                  <a:schemeClr val="tx1"/>
                </a:solidFill>
                <a:latin typeface="Arial" panose="020B0604020202020204" pitchFamily="34" charset="0"/>
                <a:cs typeface="Arial" panose="020B0604020202020204" pitchFamily="34" charset="0"/>
              </a:rPr>
              <a:t>MET8</a:t>
            </a:r>
            <a:r>
              <a:rPr sz="850" b="1" spc="215" dirty="0">
                <a:solidFill>
                  <a:schemeClr val="tx1"/>
                </a:solidFill>
                <a:latin typeface="Arial" panose="020B0604020202020204" pitchFamily="34" charset="0"/>
                <a:cs typeface="Arial" panose="020B0604020202020204" pitchFamily="34" charset="0"/>
              </a:rPr>
              <a:t> </a:t>
            </a:r>
            <a:r>
              <a:rPr sz="850" b="1" dirty="0">
                <a:solidFill>
                  <a:schemeClr val="tx1"/>
                </a:solidFill>
                <a:latin typeface="Arial" panose="020B0604020202020204" pitchFamily="34" charset="0"/>
                <a:cs typeface="Arial" panose="020B0604020202020204" pitchFamily="34" charset="0"/>
              </a:rPr>
              <a:t>(1-800-438-</a:t>
            </a:r>
            <a:r>
              <a:rPr sz="850" b="1" spc="-10" dirty="0">
                <a:solidFill>
                  <a:schemeClr val="tx1"/>
                </a:solidFill>
                <a:latin typeface="Arial" panose="020B0604020202020204" pitchFamily="34" charset="0"/>
                <a:cs typeface="Arial" panose="020B0604020202020204" pitchFamily="34" charset="0"/>
              </a:rPr>
              <a:t>6388)</a:t>
            </a:r>
            <a:endParaRPr sz="850"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Custom 46">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90DA"/>
      </a:hlink>
      <a:folHlink>
        <a:srgbClr val="0090D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B53929991CC8479D17FB1A1BC79D63" ma:contentTypeVersion="31" ma:contentTypeDescription="Create a new document." ma:contentTypeScope="" ma:versionID="a0c97f3b18bd24be48ef029de18f0aef">
  <xsd:schema xmlns:xsd="http://www.w3.org/2001/XMLSchema" xmlns:xs="http://www.w3.org/2001/XMLSchema" xmlns:p="http://schemas.microsoft.com/office/2006/metadata/properties" xmlns:ns2="d18c1617-1ac8-4b22-9cef-b2ac240d88cb" xmlns:ns3="62337cb1-c48c-4064-a658-d30ef29fd989" xmlns:ns4="5e68b112-ecba-43bf-a79d-71f8ef3b9ca4" targetNamespace="http://schemas.microsoft.com/office/2006/metadata/properties" ma:root="true" ma:fieldsID="766d5bc4aa7e786359778900167d61cb" ns2:_="" ns3:_="" ns4:_="">
    <xsd:import namespace="d18c1617-1ac8-4b22-9cef-b2ac240d88cb"/>
    <xsd:import namespace="62337cb1-c48c-4064-a658-d30ef29fd989"/>
    <xsd:import namespace="5e68b112-ecba-43bf-a79d-71f8ef3b9ca4"/>
    <xsd:element name="properties">
      <xsd:complexType>
        <xsd:sequence>
          <xsd:element name="documentManagement">
            <xsd:complexType>
              <xsd:all>
                <xsd:element ref="ns2:TaxKeywordTaxHTField" minOccurs="0"/>
                <xsd:element ref="ns2:TaxCatchAll" minOccurs="0"/>
                <xsd:element ref="ns2:TaxCatchAllLabel" minOccurs="0"/>
                <xsd:element ref="ns2:hae69c9a3b974f6ea09ed5059cd93782" minOccurs="0"/>
                <xsd:element ref="ns2:aa413b61045448e6bc230aa29a84eb0b" minOccurs="0"/>
                <xsd:element ref="ns2:o2a67a7f239d463099c84f831d9f71a7" minOccurs="0"/>
                <xsd:element ref="ns2:pc3a60732cff4bd6a1032848edf6a57b" minOccurs="0"/>
                <xsd:element ref="ns3:AttachmentType" minOccurs="0"/>
                <xsd:element ref="ns3:DocumentName" minOccurs="0"/>
                <xsd:element ref="ns3:UploadedBy" minOccurs="0"/>
                <xsd:element ref="ns3:CreatedDate" minOccurs="0"/>
                <xsd:element ref="ns3:pID" minOccurs="0"/>
                <xsd:element ref="ns3:Archive" minOccurs="0"/>
                <xsd:element ref="ns3:MediaServiceMetadata" minOccurs="0"/>
                <xsd:element ref="ns3:MediaServiceFastMetadata" minOccurs="0"/>
                <xsd:element ref="ns3:Tags" minOccurs="0"/>
                <xsd:element ref="ns3:lcf76f155ced4ddcb4097134ff3c332f" minOccurs="0"/>
                <xsd:element ref="ns3:MediaServiceOCR" minOccurs="0"/>
                <xsd:element ref="ns3:MediaServiceGenerationTime" minOccurs="0"/>
                <xsd:element ref="ns3:MediaServiceEventHashCode" minOccurs="0"/>
                <xsd:element ref="ns3:ExtractedText_x0028_MediaServiceOCR_x0029_"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c1617-1ac8-4b22-9cef-b2ac240d88cb"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f5af0f96-557c-40e5-b74f-4de88d247c44"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hidden="true" ma:list="{24ffbd89-3f53-4786-9997-f458af39c3de}" ma:internalName="TaxCatchAll" ma:showField="CatchAllData" ma:web="2b38fbb7-6832-47ed-8a48-3d41c51e60c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24ffbd89-3f53-4786-9997-f458af39c3de}" ma:internalName="TaxCatchAllLabel" ma:readOnly="true" ma:showField="CatchAllDataLabel" ma:web="2b38fbb7-6832-47ed-8a48-3d41c51e60c0">
      <xsd:complexType>
        <xsd:complexContent>
          <xsd:extension base="dms:MultiChoiceLookup">
            <xsd:sequence>
              <xsd:element name="Value" type="dms:Lookup" maxOccurs="unbounded" minOccurs="0" nillable="true"/>
            </xsd:sequence>
          </xsd:extension>
        </xsd:complexContent>
      </xsd:complexType>
    </xsd:element>
    <xsd:element name="hae69c9a3b974f6ea09ed5059cd93782" ma:index="12" nillable="true" ma:taxonomy="true" ma:internalName="hae69c9a3b974f6ea09ed5059cd93782" ma:taxonomyFieldName="ML_Geography" ma:displayName="Geography" ma:fieldId="{1ae69c9a-3b97-4f6e-a09e-d5059cd93782}" ma:taxonomyMulti="true" ma:sspId="f5af0f96-557c-40e5-b74f-4de88d247c44" ma:termSetId="f4bc552d-80e9-412b-b8d4-dc34d9eb8627" ma:anchorId="00000000-0000-0000-0000-000000000000" ma:open="false" ma:isKeyword="false">
      <xsd:complexType>
        <xsd:sequence>
          <xsd:element ref="pc:Terms" minOccurs="0" maxOccurs="1"/>
        </xsd:sequence>
      </xsd:complexType>
    </xsd:element>
    <xsd:element name="aa413b61045448e6bc230aa29a84eb0b" ma:index="14" nillable="true" ma:taxonomy="true" ma:internalName="aa413b61045448e6bc230aa29a84eb0b" ma:taxonomyFieldName="ML_LineOfBusiness" ma:displayName="Line of Business" ma:fieldId="{aa413b61-0454-48e6-bc23-0aa29a84eb0b}" ma:taxonomyMulti="true" ma:sspId="f5af0f96-557c-40e5-b74f-4de88d247c44" ma:termSetId="46c83da5-9adb-4a6d-91e4-77f5077fc76b" ma:anchorId="00000000-0000-0000-0000-000000000000" ma:open="false" ma:isKeyword="false">
      <xsd:complexType>
        <xsd:sequence>
          <xsd:element ref="pc:Terms" minOccurs="0" maxOccurs="1"/>
        </xsd:sequence>
      </xsd:complexType>
    </xsd:element>
    <xsd:element name="o2a67a7f239d463099c84f831d9f71a7" ma:index="16" nillable="true" ma:taxonomy="true" ma:internalName="o2a67a7f239d463099c84f831d9f71a7" ma:taxonomyFieldName="ML_OfficeLocation" ma:displayName="Office Location" ma:fieldId="{82a67a7f-239d-4630-99c8-4f831d9f71a7}" ma:taxonomyMulti="true" ma:sspId="f5af0f96-557c-40e5-b74f-4de88d247c44" ma:termSetId="441ea418-53ba-4ba6-ade2-cf7ca33080f0" ma:anchorId="00000000-0000-0000-0000-000000000000" ma:open="false" ma:isKeyword="false">
      <xsd:complexType>
        <xsd:sequence>
          <xsd:element ref="pc:Terms" minOccurs="0" maxOccurs="1"/>
        </xsd:sequence>
      </xsd:complexType>
    </xsd:element>
    <xsd:element name="pc3a60732cff4bd6a1032848edf6a57b" ma:index="18" nillable="true" ma:taxonomy="true" ma:internalName="pc3a60732cff4bd6a1032848edf6a57b" ma:taxonomyFieldName="ML_Roles" ma:displayName="Roles" ma:fieldId="{9c3a6073-2cff-4bd6-a103-2848edf6a57b}" ma:taxonomyMulti="true" ma:sspId="f5af0f96-557c-40e5-b74f-4de88d247c44" ma:termSetId="79b653d6-6741-48c0-b5a8-f7c31de24a4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2337cb1-c48c-4064-a658-d30ef29fd989" elementFormDefault="qualified">
    <xsd:import namespace="http://schemas.microsoft.com/office/2006/documentManagement/types"/>
    <xsd:import namespace="http://schemas.microsoft.com/office/infopath/2007/PartnerControls"/>
    <xsd:element name="AttachmentType" ma:index="20" nillable="true" ma:displayName="Attachment Type" ma:format="Dropdown" ma:internalName="AttachmentType">
      <xsd:simpleType>
        <xsd:restriction base="dms:Text">
          <xsd:maxLength value="255"/>
        </xsd:restriction>
      </xsd:simpleType>
    </xsd:element>
    <xsd:element name="DocumentName" ma:index="21" nillable="true" ma:displayName="Document Name" ma:format="Dropdown" ma:internalName="DocumentName">
      <xsd:simpleType>
        <xsd:restriction base="dms:Text">
          <xsd:maxLength value="255"/>
        </xsd:restriction>
      </xsd:simpleType>
    </xsd:element>
    <xsd:element name="UploadedBy" ma:index="22" nillable="true" ma:displayName="Uploaded By" ma:format="Dropdown" ma:internalName="UploadedBy">
      <xsd:simpleType>
        <xsd:restriction base="dms:Text">
          <xsd:maxLength value="255"/>
        </xsd:restriction>
      </xsd:simpleType>
    </xsd:element>
    <xsd:element name="CreatedDate" ma:index="23" nillable="true" ma:displayName="Created Date" ma:format="Dropdown" ma:internalName="CreatedDate">
      <xsd:simpleType>
        <xsd:restriction base="dms:Text">
          <xsd:maxLength value="255"/>
        </xsd:restriction>
      </xsd:simpleType>
    </xsd:element>
    <xsd:element name="pID" ma:index="24" nillable="true" ma:displayName="pID" ma:format="Dropdown" ma:internalName="pID">
      <xsd:simpleType>
        <xsd:restriction base="dms:Text">
          <xsd:maxLength value="255"/>
        </xsd:restriction>
      </xsd:simpleType>
    </xsd:element>
    <xsd:element name="Archive" ma:index="25" nillable="true" ma:displayName="Archive" ma:format="Dropdown" ma:internalName="Archive">
      <xsd:simpleType>
        <xsd:restriction base="dms:Text">
          <xsd:maxLength value="255"/>
        </xsd:restrictio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Tags" ma:index="28" nillable="true" ma:displayName="Tags" ma:format="Dropdown" ma:internalName="Tags">
      <xsd:simpleType>
        <xsd:restriction base="dms:Text">
          <xsd:maxLength value="255"/>
        </xsd:restrictio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f5af0f96-557c-40e5-b74f-4de88d247c44" ma:termSetId="09814cd3-568e-fe90-9814-8d621ff8fb84" ma:anchorId="fba54fb3-c3e1-fe81-a776-ca4b69148c4d" ma:open="true" ma:isKeyword="false">
      <xsd:complexType>
        <xsd:sequence>
          <xsd:element ref="pc:Terms" minOccurs="0" maxOccurs="1"/>
        </xsd:sequence>
      </xsd:complex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ExtractedText_x0028_MediaServiceOCR_x0029_" ma:index="34" nillable="true" ma:displayName="Extracted Text (MediaServiceOCR)" ma:format="Dropdown" ma:internalName="ExtractedText_x0028_MediaServiceOCR_x0029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68b112-ecba-43bf-a79d-71f8ef3b9ca4" elementFormDefault="qualified">
    <xsd:import namespace="http://schemas.microsoft.com/office/2006/documentManagement/types"/>
    <xsd:import namespace="http://schemas.microsoft.com/office/infopath/2007/PartnerControls"/>
    <xsd:element name="MediaServiceDateTaken" ma:index="35" nillable="true" ma:displayName="MediaServiceDateTaken" ma:hidden="true" ma:internalName="MediaServiceDateTaken" ma:readOnly="true">
      <xsd:simpleType>
        <xsd:restriction base="dms:Text"/>
      </xsd:simpleType>
    </xsd:element>
    <xsd:element name="MediaLengthInSeconds" ma:index="3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f5af0f96-557c-40e5-b74f-4de88d247c44" ContentTypeId="0x0101" PreviousValue="false" LastSyncTimeStamp="2015-12-10T20:09:36Z"/>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gs xmlns="62337cb1-c48c-4064-a658-d30ef29fd989" xsi:nil="true"/>
    <pc3a60732cff4bd6a1032848edf6a57b xmlns="d18c1617-1ac8-4b22-9cef-b2ac240d88cb">
      <Terms xmlns="http://schemas.microsoft.com/office/infopath/2007/PartnerControls"/>
    </pc3a60732cff4bd6a1032848edf6a57b>
    <pID xmlns="62337cb1-c48c-4064-a658-d30ef29fd989">62802</pID>
    <TaxKeywordTaxHTField xmlns="d18c1617-1ac8-4b22-9cef-b2ac240d88cb">
      <Terms xmlns="http://schemas.microsoft.com/office/infopath/2007/PartnerControls"/>
    </TaxKeywordTaxHTField>
    <aa413b61045448e6bc230aa29a84eb0b xmlns="d18c1617-1ac8-4b22-9cef-b2ac240d88cb">
      <Terms xmlns="http://schemas.microsoft.com/office/infopath/2007/PartnerControls"/>
    </aa413b61045448e6bc230aa29a84eb0b>
    <ExtractedText_x0028_MediaServiceOCR_x0029_ xmlns="62337cb1-c48c-4064-a658-d30ef29fd989" xsi:nil="true"/>
    <hae69c9a3b974f6ea09ed5059cd93782 xmlns="d18c1617-1ac8-4b22-9cef-b2ac240d88cb">
      <Terms xmlns="http://schemas.microsoft.com/office/infopath/2007/PartnerControls"/>
    </hae69c9a3b974f6ea09ed5059cd93782>
    <o2a67a7f239d463099c84f831d9f71a7 xmlns="d18c1617-1ac8-4b22-9cef-b2ac240d88cb">
      <Terms xmlns="http://schemas.microsoft.com/office/infopath/2007/PartnerControls"/>
    </o2a67a7f239d463099c84f831d9f71a7>
    <DocumentName xmlns="62337cb1-c48c-4064-a658-d30ef29fd989">62802-1-Dental HMO Launch Email_exp0524_AQ1.4 EDITS.pptx</DocumentName>
    <AttachmentType xmlns="62337cb1-c48c-4064-a658-d30ef29fd989">Supporting Attachment</AttachmentType>
    <CreatedDate xmlns="62337cb1-c48c-4064-a658-d30ef29fd989">2023-05-01T16:08:53</CreatedDate>
    <Archive xmlns="62337cb1-c48c-4064-a658-d30ef29fd989" xsi:nil="true"/>
    <TaxCatchAll xmlns="d18c1617-1ac8-4b22-9cef-b2ac240d88cb" xsi:nil="true"/>
    <UploadedBy xmlns="62337cb1-c48c-4064-a658-d30ef29fd989">Beck, Zana</UploadedBy>
    <lcf76f155ced4ddcb4097134ff3c332f xmlns="62337cb1-c48c-4064-a658-d30ef29fd98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227051E-87B4-494F-989E-9850342AED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c1617-1ac8-4b22-9cef-b2ac240d88cb"/>
    <ds:schemaRef ds:uri="62337cb1-c48c-4064-a658-d30ef29fd989"/>
    <ds:schemaRef ds:uri="5e68b112-ecba-43bf-a79d-71f8ef3b9c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D33794-D91A-40A3-A8AC-D8FF6C255D2F}">
  <ds:schemaRefs>
    <ds:schemaRef ds:uri="Microsoft.SharePoint.Taxonomy.ContentTypeSync"/>
  </ds:schemaRefs>
</ds:datastoreItem>
</file>

<file path=customXml/itemProps3.xml><?xml version="1.0" encoding="utf-8"?>
<ds:datastoreItem xmlns:ds="http://schemas.openxmlformats.org/officeDocument/2006/customXml" ds:itemID="{E01871EA-3AA0-48C9-B74A-C60E19D3BBD9}">
  <ds:schemaRefs>
    <ds:schemaRef ds:uri="http://schemas.microsoft.com/sharepoint/v3/contenttype/forms"/>
  </ds:schemaRefs>
</ds:datastoreItem>
</file>

<file path=customXml/itemProps4.xml><?xml version="1.0" encoding="utf-8"?>
<ds:datastoreItem xmlns:ds="http://schemas.openxmlformats.org/officeDocument/2006/customXml" ds:itemID="{D2EC89C6-69E8-41E0-887C-72DB31708AB8}">
  <ds:schemaRefs>
    <ds:schemaRef ds:uri="http://www.w3.org/XML/1998/namespace"/>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5e68b112-ecba-43bf-a79d-71f8ef3b9ca4"/>
    <ds:schemaRef ds:uri="62337cb1-c48c-4064-a658-d30ef29fd989"/>
    <ds:schemaRef ds:uri="d18c1617-1ac8-4b22-9cef-b2ac240d88cb"/>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8732</TotalTime>
  <Words>584</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Georgia</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Bettencourt, Sheryl</dc:creator>
  <cp:lastModifiedBy>Wisneski, Pamela</cp:lastModifiedBy>
  <cp:revision>63</cp:revision>
  <dcterms:created xsi:type="dcterms:W3CDTF">2023-03-13T15:38:25Z</dcterms:created>
  <dcterms:modified xsi:type="dcterms:W3CDTF">2023-07-13T15:26:55Z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2023-02-06T00:00:00Z</vt:filetime>
  </property>
  <property fmtid="{D5CDD505-2E9C-101B-9397-08002B2CF9AE}" pid="3" name="Creator">
    <vt:lpwstr>Adobe Photoshop 24.1 (Macintosh)</vt:lpwstr>
  </property>
  <property fmtid="{D5CDD505-2E9C-101B-9397-08002B2CF9AE}" pid="4" name="LastSaved">
    <vt:filetime>2023-03-13T00:00:00Z</vt:filetime>
  </property>
  <property fmtid="{D5CDD505-2E9C-101B-9397-08002B2CF9AE}" pid="5" name="Producer">
    <vt:lpwstr>Adobe Photoshop for Macintosh -- Image Conversion Plug-in</vt:lpwstr>
  </property>
  <property fmtid="{D5CDD505-2E9C-101B-9397-08002B2CF9AE}" pid="6" name="ContentTypeId">
    <vt:lpwstr>0x01010078B53929991CC8479D17FB1A1BC79D63</vt:lpwstr>
  </property>
  <property fmtid="{D5CDD505-2E9C-101B-9397-08002B2CF9AE}" pid="7" name="TaxKeyword">
    <vt:lpwstr/>
  </property>
  <property fmtid="{D5CDD505-2E9C-101B-9397-08002B2CF9AE}" pid="8" name="ML_LineOfBusiness">
    <vt:lpwstr/>
  </property>
  <property fmtid="{D5CDD505-2E9C-101B-9397-08002B2CF9AE}" pid="9" name="ML_Roles">
    <vt:lpwstr/>
  </property>
  <property fmtid="{D5CDD505-2E9C-101B-9397-08002B2CF9AE}" pid="10" name="ML_Geography">
    <vt:lpwstr/>
  </property>
  <property fmtid="{D5CDD505-2E9C-101B-9397-08002B2CF9AE}" pid="11" name="ML_OfficeLocation">
    <vt:lpwstr/>
  </property>
</Properties>
</file>